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79" r:id="rId17"/>
    <p:sldId id="280" r:id="rId18"/>
    <p:sldId id="266" r:id="rId19"/>
    <p:sldId id="276" r:id="rId20"/>
    <p:sldId id="278" r:id="rId21"/>
    <p:sldId id="277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1D7"/>
    <a:srgbClr val="252323"/>
    <a:srgbClr val="DB504A"/>
    <a:srgbClr val="76B531"/>
    <a:srgbClr val="99D359"/>
    <a:srgbClr val="BAE18F"/>
    <a:srgbClr val="ED7D31"/>
    <a:srgbClr val="E47B76"/>
    <a:srgbClr val="96C4D6"/>
    <a:srgbClr val="2E8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3200" dirty="0">
                <a:solidFill>
                  <a:srgbClr val="DB504A"/>
                </a:solidFill>
              </a:rPr>
              <a:t>Costi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6348004229766343E-2"/>
          <c:y val="0.11630221336415705"/>
          <c:w val="0.9175727116141732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DB504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Materie Prime</c:v>
                </c:pt>
                <c:pt idx="1">
                  <c:v>Servizi</c:v>
                </c:pt>
                <c:pt idx="2">
                  <c:v>Personale</c:v>
                </c:pt>
                <c:pt idx="3">
                  <c:v>Ammortamenti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F-49B0-B91F-886C04E7B7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E47B7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Materie Prime</c:v>
                </c:pt>
                <c:pt idx="1">
                  <c:v>Servizi</c:v>
                </c:pt>
                <c:pt idx="2">
                  <c:v>Personale</c:v>
                </c:pt>
                <c:pt idx="3">
                  <c:v>Ammortamenti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DF-49B0-B91F-886C04E7B7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303456"/>
        <c:axId val="458307776"/>
      </c:barChart>
      <c:catAx>
        <c:axId val="458303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307776"/>
        <c:crosses val="autoZero"/>
        <c:auto val="1"/>
        <c:lblAlgn val="ctr"/>
        <c:lblOffset val="100"/>
        <c:noMultiLvlLbl val="0"/>
      </c:catAx>
      <c:valAx>
        <c:axId val="4583077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30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800" dirty="0">
                <a:solidFill>
                  <a:srgbClr val="92D050"/>
                </a:solidFill>
              </a:rPr>
              <a:t>Ricavi</a:t>
            </a:r>
            <a:endParaRPr lang="it-IT" dirty="0">
              <a:solidFill>
                <a:srgbClr val="92D05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6.3739779941885913E-2"/>
          <c:y val="0.11179639559569413"/>
          <c:w val="0.9155904396026483"/>
          <c:h val="0.772601930841293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76B5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Produzione di Cappe</c:v>
                </c:pt>
                <c:pt idx="1">
                  <c:v>Produzione di Motori</c:v>
                </c:pt>
                <c:pt idx="2">
                  <c:v>Royalties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D4-4BAF-992E-C20FD3B5F7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99D35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Produzione di Cappe</c:v>
                </c:pt>
                <c:pt idx="1">
                  <c:v>Produzione di Motori</c:v>
                </c:pt>
                <c:pt idx="2">
                  <c:v>Royalties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D4-4BAF-992E-C20FD3B5F7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4792528"/>
        <c:axId val="1864773808"/>
      </c:barChart>
      <c:catAx>
        <c:axId val="186479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64773808"/>
        <c:crosses val="autoZero"/>
        <c:auto val="1"/>
        <c:lblAlgn val="ctr"/>
        <c:lblOffset val="100"/>
        <c:noMultiLvlLbl val="0"/>
      </c:catAx>
      <c:valAx>
        <c:axId val="18647738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6479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252323"/>
                </a:solidFill>
              </a:rPr>
              <a:t>2021-2022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Ricavi di Periodo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AD-4FC8-A893-426C8ADDB5EF}"/>
              </c:ext>
            </c:extLst>
          </c:dPt>
          <c:dPt>
            <c:idx val="1"/>
            <c:bubble3D val="0"/>
            <c:spPr>
              <a:solidFill>
                <a:srgbClr val="DB504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AD-4FC8-A893-426C8ADDB5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Valore della Produzione</c:v>
                </c:pt>
                <c:pt idx="1">
                  <c:v>Costi della Produzione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123123</c:v>
                </c:pt>
                <c:pt idx="1">
                  <c:v>113113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AD-4FC8-A893-426C8ADDB5E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17/05/2023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26" Type="http://schemas.openxmlformats.org/officeDocument/2006/relationships/image" Target="../media/image10.png"/><Relationship Id="rId3" Type="http://schemas.openxmlformats.org/officeDocument/2006/relationships/image" Target="../media/image50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5" Type="http://schemas.openxmlformats.org/officeDocument/2006/relationships/image" Target="../media/image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24" Type="http://schemas.microsoft.com/office/2007/relationships/diagramDrawing" Target="../diagrams/drawing7.xml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2.pn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hart" Target="../charts/chart2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9.png"/><Relationship Id="rId12" Type="http://schemas.openxmlformats.org/officeDocument/2006/relationships/chart" Target="../charts/chart1.xml"/><Relationship Id="rId17" Type="http://schemas.openxmlformats.org/officeDocument/2006/relationships/image" Target="../media/image79.png"/><Relationship Id="rId2" Type="http://schemas.openxmlformats.org/officeDocument/2006/relationships/diagramData" Target="../diagrams/data8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77.png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1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openxmlformats.org/officeDocument/2006/relationships/image" Target="../media/image8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9.png"/><Relationship Id="rId12" Type="http://schemas.openxmlformats.org/officeDocument/2006/relationships/image" Target="../media/image8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9.png"/><Relationship Id="rId12" Type="http://schemas.openxmlformats.org/officeDocument/2006/relationships/hyperlink" Target="https://investors.elica.com/files/kit/relazione-finanziaria-annuale-2022.pdf" TargetMode="Externa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Relationship Id="rId1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13.png"/><Relationship Id="rId10" Type="http://schemas.microsoft.com/office/2007/relationships/diagramDrawing" Target="../diagrams/drawing3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3.png"/><Relationship Id="rId3" Type="http://schemas.openxmlformats.org/officeDocument/2006/relationships/image" Target="../media/image23.svg"/><Relationship Id="rId21" Type="http://schemas.microsoft.com/office/2007/relationships/diagramDrawing" Target="../diagrams/drawing4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2.png"/><Relationship Id="rId33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11.png"/><Relationship Id="rId32" Type="http://schemas.openxmlformats.org/officeDocument/2006/relationships/image" Target="../media/image41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10.png"/><Relationship Id="rId28" Type="http://schemas.openxmlformats.org/officeDocument/2006/relationships/image" Target="../media/image37.png"/><Relationship Id="rId10" Type="http://schemas.openxmlformats.org/officeDocument/2006/relationships/image" Target="../media/image30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9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12" Type="http://schemas.openxmlformats.org/officeDocument/2006/relationships/image" Target="../media/image4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6.jpg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Relationship Id="rId1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8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627960" y="2728755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662450" y="597622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sz="3600" dirty="0" err="1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627960" y="4843871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999"/>
          <a:stretch/>
        </p:blipFill>
        <p:spPr>
          <a:xfrm>
            <a:off x="1924593" y="3000857"/>
            <a:ext cx="2748161" cy="1047850"/>
          </a:xfr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30" y="1184133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67" y="1184133"/>
            <a:ext cx="1005544" cy="100554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845348" y="5318787"/>
            <a:ext cx="1928024" cy="1117139"/>
          </a:xfrm>
          <a:prstGeom prst="round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9855" y="5399006"/>
            <a:ext cx="1799010" cy="956699"/>
          </a:xfrm>
          <a:prstGeom prst="rect">
            <a:avLst/>
          </a:prstGeom>
        </p:spPr>
      </p:pic>
      <p:pic>
        <p:nvPicPr>
          <p:cNvPr id="9" name="Picture 8" descr="A picture containing graphics, creativity&#10;&#10;Description automatically generated">
            <a:extLst>
              <a:ext uri="{FF2B5EF4-FFF2-40B4-BE49-F238E27FC236}">
                <a16:creationId xmlns:a16="http://schemas.microsoft.com/office/drawing/2014/main" id="{B66A859F-E4C6-C698-347F-A84B9D821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87" y="2879042"/>
            <a:ext cx="853758" cy="12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  <a:endParaRPr lang="it-IT" sz="1200" dirty="0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0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Ricerca e sviluppo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Competenze tecniche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Infrastrutture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Marchio e reputazione </a:t>
            </a:r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1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2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5692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53857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288AF6-590C-5F56-7300-48AD803F3100}"/>
              </a:ext>
            </a:extLst>
          </p:cNvPr>
          <p:cNvSpPr/>
          <p:nvPr/>
        </p:nvSpPr>
        <p:spPr>
          <a:xfrm>
            <a:off x="6934139" y="1343513"/>
            <a:ext cx="5087694" cy="4846724"/>
          </a:xfrm>
          <a:prstGeom prst="roundRect">
            <a:avLst>
              <a:gd name="adj" fmla="val 7722"/>
            </a:avLst>
          </a:prstGeom>
          <a:solidFill>
            <a:srgbClr val="F7E1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77CCDE-09D2-BF71-EF1F-4FC862BA73F7}"/>
              </a:ext>
            </a:extLst>
          </p:cNvPr>
          <p:cNvSpPr/>
          <p:nvPr/>
        </p:nvSpPr>
        <p:spPr>
          <a:xfrm>
            <a:off x="1564959" y="1343513"/>
            <a:ext cx="5087694" cy="4846724"/>
          </a:xfrm>
          <a:prstGeom prst="roundRect">
            <a:avLst>
              <a:gd name="adj" fmla="val 8740"/>
            </a:avLst>
          </a:prstGeom>
          <a:solidFill>
            <a:srgbClr val="F7E1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7D0ADD-C1A7-812A-AA24-9DF926822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3038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636B601-C735-7E96-637F-3D8D5CC6D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CD27EE-AAA0-94F7-43FA-71501ED81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7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A57B085-519E-D92B-6546-C2D6A7BD12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8" name="Picture 11" descr="Icon&#10;&#10;Description automatically generated">
            <a:extLst>
              <a:ext uri="{FF2B5EF4-FFF2-40B4-BE49-F238E27FC236}">
                <a16:creationId xmlns:a16="http://schemas.microsoft.com/office/drawing/2014/main" id="{55A14856-6938-C83F-3A6F-E0BE0F0083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9" name="Picture 12" descr="Icon&#10;&#10;Description automatically generated">
            <a:extLst>
              <a:ext uri="{FF2B5EF4-FFF2-40B4-BE49-F238E27FC236}">
                <a16:creationId xmlns:a16="http://schemas.microsoft.com/office/drawing/2014/main" id="{299661D8-A32B-ACE0-2DC5-A318A2EE5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F5EC23-9B7D-5A72-3629-D65247DC8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05152"/>
              </p:ext>
            </p:extLst>
          </p:nvPr>
        </p:nvGraphicFramePr>
        <p:xfrm>
          <a:off x="1694122" y="1337094"/>
          <a:ext cx="4958530" cy="4853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91E9932-136F-1FB7-2BE4-3AB4E746B8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549613"/>
              </p:ext>
            </p:extLst>
          </p:nvPr>
        </p:nvGraphicFramePr>
        <p:xfrm>
          <a:off x="7077426" y="1346263"/>
          <a:ext cx="4944406" cy="4859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FD93955-CDD6-89C4-A36F-8BA6AC766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2" y="3220385"/>
            <a:ext cx="326863" cy="326863"/>
          </a:xfrm>
          <a:prstGeom prst="rect">
            <a:avLst/>
          </a:prstGeom>
        </p:spPr>
      </p:pic>
      <p:pic>
        <p:nvPicPr>
          <p:cNvPr id="22" name="Picture 2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93A629F-29B7-2209-74C9-AF17489265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" y="2806026"/>
            <a:ext cx="326863" cy="326863"/>
          </a:xfrm>
          <a:prstGeom prst="rect">
            <a:avLst/>
          </a:prstGeom>
        </p:spPr>
      </p:pic>
      <p:pic>
        <p:nvPicPr>
          <p:cNvPr id="24" name="Picture 2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A032025-91A7-2813-5600-F2CD26A7C3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" y="4038696"/>
            <a:ext cx="326904" cy="326904"/>
          </a:xfrm>
          <a:prstGeom prst="rect">
            <a:avLst/>
          </a:prstGeom>
        </p:spPr>
      </p:pic>
      <p:pic>
        <p:nvPicPr>
          <p:cNvPr id="26" name="Picture 2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654810F-2DFD-9911-4890-53D0C65860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" y="3629759"/>
            <a:ext cx="326863" cy="32686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84E498-5914-B625-C88D-0BEC02E20CB2}"/>
              </a:ext>
            </a:extLst>
          </p:cNvPr>
          <p:cNvSpPr/>
          <p:nvPr/>
        </p:nvSpPr>
        <p:spPr>
          <a:xfrm>
            <a:off x="470695" y="3220385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F7E1D7"/>
                </a:solidFill>
              </a:rPr>
              <a:t>Indiretti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B80B92D-E447-31BF-8875-BA962054CF1F}"/>
              </a:ext>
            </a:extLst>
          </p:cNvPr>
          <p:cNvSpPr/>
          <p:nvPr/>
        </p:nvSpPr>
        <p:spPr>
          <a:xfrm>
            <a:off x="470695" y="3631901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F7E1D7"/>
                </a:solidFill>
              </a:rPr>
              <a:t>Variabili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D406B45-53C3-1058-551C-0EEB97EA454C}"/>
              </a:ext>
            </a:extLst>
          </p:cNvPr>
          <p:cNvSpPr/>
          <p:nvPr/>
        </p:nvSpPr>
        <p:spPr>
          <a:xfrm>
            <a:off x="470695" y="4045095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F7E1D7"/>
                </a:solidFill>
              </a:rPr>
              <a:t>Fissi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F37863-A62D-3362-EFE1-D9FC1F7248A6}"/>
              </a:ext>
            </a:extLst>
          </p:cNvPr>
          <p:cNvSpPr/>
          <p:nvPr/>
        </p:nvSpPr>
        <p:spPr>
          <a:xfrm>
            <a:off x="467103" y="2807191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F7E1D7"/>
                </a:solidFill>
              </a:rPr>
              <a:t>Diretti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1D93B9E-AEAA-CBB7-C0B3-7D438D8580B6}"/>
              </a:ext>
            </a:extLst>
          </p:cNvPr>
          <p:cNvSpPr/>
          <p:nvPr/>
        </p:nvSpPr>
        <p:spPr>
          <a:xfrm>
            <a:off x="4607943" y="138599"/>
            <a:ext cx="2976114" cy="1099702"/>
          </a:xfrm>
          <a:prstGeom prst="roundRect">
            <a:avLst>
              <a:gd name="adj" fmla="val 22156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7E1D7"/>
                </a:solidFill>
              </a:rPr>
              <a:t>Classificazione</a:t>
            </a:r>
            <a:r>
              <a:rPr lang="en-US" sz="2000" b="1" dirty="0">
                <a:solidFill>
                  <a:srgbClr val="F7E1D7"/>
                </a:solidFill>
              </a:rPr>
              <a:t> </a:t>
            </a:r>
            <a:r>
              <a:rPr lang="en-US" sz="2000" b="1" dirty="0" err="1">
                <a:solidFill>
                  <a:srgbClr val="F7E1D7"/>
                </a:solidFill>
              </a:rPr>
              <a:t>dei</a:t>
            </a:r>
            <a:r>
              <a:rPr lang="en-US" sz="2000" b="1" dirty="0">
                <a:solidFill>
                  <a:srgbClr val="F7E1D7"/>
                </a:solidFill>
              </a:rPr>
              <a:t> </a:t>
            </a:r>
            <a:r>
              <a:rPr lang="en-US" sz="2000" b="1" dirty="0" err="1">
                <a:solidFill>
                  <a:srgbClr val="F7E1D7"/>
                </a:solidFill>
              </a:rPr>
              <a:t>Costi</a:t>
            </a:r>
            <a:endParaRPr lang="en-US" sz="2000" b="1" dirty="0">
              <a:solidFill>
                <a:srgbClr val="F7E1D7"/>
              </a:solidFill>
            </a:endParaRPr>
          </a:p>
          <a:p>
            <a:pPr algn="ctr"/>
            <a:r>
              <a:rPr lang="en-US" sz="2000" b="1" dirty="0">
                <a:solidFill>
                  <a:srgbClr val="F7E1D7"/>
                </a:solidFill>
              </a:rPr>
              <a:t>e </a:t>
            </a:r>
            <a:r>
              <a:rPr lang="en-US" sz="2000" b="1" dirty="0" err="1">
                <a:solidFill>
                  <a:srgbClr val="F7E1D7"/>
                </a:solidFill>
              </a:rPr>
              <a:t>Confronto</a:t>
            </a:r>
            <a:r>
              <a:rPr lang="en-US" sz="2000" b="1" dirty="0">
                <a:solidFill>
                  <a:srgbClr val="F7E1D7"/>
                </a:solidFill>
              </a:rPr>
              <a:t> con I </a:t>
            </a:r>
            <a:r>
              <a:rPr lang="en-US" sz="2000" b="1" dirty="0" err="1">
                <a:solidFill>
                  <a:srgbClr val="F7E1D7"/>
                </a:solidFill>
              </a:rPr>
              <a:t>Ricavi</a:t>
            </a:r>
            <a:endParaRPr lang="it-IT" sz="2000" b="1" dirty="0">
              <a:solidFill>
                <a:srgbClr val="F7E1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0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AA878B-9A12-E3BB-5EAB-2909CC99C8DE}"/>
              </a:ext>
            </a:extLst>
          </p:cNvPr>
          <p:cNvSpPr/>
          <p:nvPr/>
        </p:nvSpPr>
        <p:spPr>
          <a:xfrm>
            <a:off x="707366" y="517723"/>
            <a:ext cx="4927741" cy="5418667"/>
          </a:xfrm>
          <a:prstGeom prst="roundRect">
            <a:avLst/>
          </a:prstGeom>
          <a:solidFill>
            <a:srgbClr val="F7E1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7E1D7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A47F6A9-675D-3C5A-AAB1-37B2EA856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92524"/>
              </p:ext>
            </p:extLst>
          </p:nvPr>
        </p:nvGraphicFramePr>
        <p:xfrm>
          <a:off x="707367" y="517724"/>
          <a:ext cx="4927740" cy="541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2B977B8-DE22-3322-4E1E-B0F599881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99567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B9125A7-CD85-40EA-0E2D-B51BAB817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5E3A551-2356-CA3F-A35D-EDFA5D5C7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78EDE358-2F54-C618-BC67-5986503ED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EFDBB5F2-73EB-725D-3694-54E4CC59E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F80324BA-057A-8052-1101-39CDDC3181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49071D-C8FB-ADAD-EA8D-E8E1E43A437E}"/>
              </a:ext>
            </a:extLst>
          </p:cNvPr>
          <p:cNvSpPr/>
          <p:nvPr/>
        </p:nvSpPr>
        <p:spPr>
          <a:xfrm>
            <a:off x="6909757" y="1768397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252323"/>
                </a:solidFill>
              </a:rPr>
              <a:t>Ricavi</a:t>
            </a:r>
            <a:endParaRPr lang="it-IT" sz="2800" dirty="0">
              <a:solidFill>
                <a:srgbClr val="252323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96246D5-89C6-1865-E5FE-8E36C858947D}"/>
              </a:ext>
            </a:extLst>
          </p:cNvPr>
          <p:cNvSpPr/>
          <p:nvPr/>
        </p:nvSpPr>
        <p:spPr>
          <a:xfrm>
            <a:off x="9081554" y="1768397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52323"/>
                </a:solidFill>
              </a:rPr>
              <a:t>123.456</a:t>
            </a:r>
            <a:r>
              <a:rPr lang="it-IT" sz="2800" dirty="0">
                <a:solidFill>
                  <a:srgbClr val="252323"/>
                </a:solidFill>
              </a:rPr>
              <a:t>€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95AB3BD-43A1-DE1D-6D88-D32512BC4C85}"/>
              </a:ext>
            </a:extLst>
          </p:cNvPr>
          <p:cNvSpPr/>
          <p:nvPr/>
        </p:nvSpPr>
        <p:spPr>
          <a:xfrm>
            <a:off x="6909757" y="2610910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252323"/>
                </a:solidFill>
              </a:rPr>
              <a:t>Costi</a:t>
            </a:r>
            <a:endParaRPr lang="it-IT" sz="2800" dirty="0">
              <a:solidFill>
                <a:srgbClr val="252323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EB719E-88CA-31EA-03C4-D854E6BF2A97}"/>
              </a:ext>
            </a:extLst>
          </p:cNvPr>
          <p:cNvSpPr/>
          <p:nvPr/>
        </p:nvSpPr>
        <p:spPr>
          <a:xfrm>
            <a:off x="9081554" y="2610910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52323"/>
                </a:solidFill>
              </a:rPr>
              <a:t>123.456</a:t>
            </a:r>
            <a:r>
              <a:rPr lang="it-IT" sz="2800" dirty="0">
                <a:solidFill>
                  <a:srgbClr val="252323"/>
                </a:solidFill>
              </a:rPr>
              <a:t>€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34D2483-164D-B037-4676-DB9460270814}"/>
              </a:ext>
            </a:extLst>
          </p:cNvPr>
          <p:cNvSpPr/>
          <p:nvPr/>
        </p:nvSpPr>
        <p:spPr>
          <a:xfrm>
            <a:off x="8055010" y="3817170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52323"/>
                </a:solidFill>
              </a:rPr>
              <a:t>Utile</a:t>
            </a:r>
            <a:endParaRPr lang="it-IT" sz="28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C9FF609-DDE6-D6D4-1A9C-F4BA1D7B99CC}"/>
              </a:ext>
            </a:extLst>
          </p:cNvPr>
          <p:cNvSpPr/>
          <p:nvPr/>
        </p:nvSpPr>
        <p:spPr>
          <a:xfrm>
            <a:off x="8055009" y="4659683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52323"/>
                </a:solidFill>
              </a:rPr>
              <a:t>321.654</a:t>
            </a:r>
            <a:r>
              <a:rPr lang="it-IT" sz="2800" dirty="0">
                <a:solidFill>
                  <a:srgbClr val="252323"/>
                </a:solidFill>
              </a:rPr>
              <a:t>€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0EE0526-1033-75B3-8C6B-ED93ED1F00B1}"/>
              </a:ext>
            </a:extLst>
          </p:cNvPr>
          <p:cNvSpPr/>
          <p:nvPr/>
        </p:nvSpPr>
        <p:spPr>
          <a:xfrm>
            <a:off x="6909757" y="517723"/>
            <a:ext cx="4224884" cy="664234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7E1D7"/>
                </a:solidFill>
              </a:rPr>
              <a:t>Andamento</a:t>
            </a:r>
            <a:r>
              <a:rPr lang="en-US" sz="2800" dirty="0">
                <a:solidFill>
                  <a:srgbClr val="F7E1D7"/>
                </a:solidFill>
              </a:rPr>
              <a:t> del </a:t>
            </a:r>
            <a:r>
              <a:rPr lang="en-US" sz="2800" dirty="0" err="1">
                <a:solidFill>
                  <a:srgbClr val="F7E1D7"/>
                </a:solidFill>
              </a:rPr>
              <a:t>Periodo</a:t>
            </a:r>
            <a:endParaRPr lang="it-IT" sz="2800" dirty="0">
              <a:solidFill>
                <a:srgbClr val="F7E1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4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9665A3D-0762-0E0D-A1C3-A92025C46C5F}"/>
              </a:ext>
            </a:extLst>
          </p:cNvPr>
          <p:cNvSpPr/>
          <p:nvPr/>
        </p:nvSpPr>
        <p:spPr>
          <a:xfrm>
            <a:off x="1974373" y="814260"/>
            <a:ext cx="8236428" cy="5259632"/>
          </a:xfrm>
          <a:prstGeom prst="roundRect">
            <a:avLst>
              <a:gd name="adj" fmla="val 5697"/>
            </a:avLst>
          </a:prstGeom>
          <a:solidFill>
            <a:srgbClr val="25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pic>
        <p:nvPicPr>
          <p:cNvPr id="6" name="Segnaposto contenuto 5" descr="Immagine che contiene testo, schermata, numero, menu&#10;&#10;Descrizione generata automaticamente">
            <a:extLst>
              <a:ext uri="{FF2B5EF4-FFF2-40B4-BE49-F238E27FC236}">
                <a16:creationId xmlns:a16="http://schemas.microsoft.com/office/drawing/2014/main" id="{D1C0608C-1DFC-D036-B6EC-4F280D0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/>
          <a:stretch/>
        </p:blipFill>
        <p:spPr>
          <a:xfrm>
            <a:off x="2080525" y="930605"/>
            <a:ext cx="8030948" cy="5060926"/>
          </a:xfrm>
        </p:spPr>
      </p:pic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3861" y="39336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Ricavi 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993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0" y="6212366"/>
            <a:ext cx="588261" cy="58826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5" name="Segnaposto contenuto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10D4A95-26E0-1BD4-819E-CE316BD8E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95" y="1344537"/>
            <a:ext cx="7537891" cy="2069991"/>
          </a:xfrm>
        </p:spPr>
      </p:pic>
      <p:pic>
        <p:nvPicPr>
          <p:cNvPr id="15" name="Immagine 1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24BFC8B-E4CD-585D-1BAF-BA448345EE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95" y="3918337"/>
            <a:ext cx="7537891" cy="128001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BC9544A-FF05-2CDB-87BF-9ECCC4B79AE8}"/>
              </a:ext>
            </a:extLst>
          </p:cNvPr>
          <p:cNvSpPr/>
          <p:nvPr/>
        </p:nvSpPr>
        <p:spPr>
          <a:xfrm>
            <a:off x="405937" y="1782054"/>
            <a:ext cx="1899941" cy="1698464"/>
          </a:xfrm>
          <a:prstGeom prst="roundRect">
            <a:avLst/>
          </a:prstGeom>
          <a:solidFill>
            <a:srgbClr val="96C4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EC221DC-6D6E-9B6D-3411-7A27B4FF0653}"/>
              </a:ext>
            </a:extLst>
          </p:cNvPr>
          <p:cNvSpPr/>
          <p:nvPr/>
        </p:nvSpPr>
        <p:spPr>
          <a:xfrm>
            <a:off x="405937" y="3480518"/>
            <a:ext cx="1899941" cy="1698463"/>
          </a:xfrm>
          <a:prstGeom prst="roundRect">
            <a:avLst/>
          </a:prstGeom>
          <a:solidFill>
            <a:srgbClr val="DB504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15F138-CF74-331A-B24B-3642E5C6502E}"/>
              </a:ext>
            </a:extLst>
          </p:cNvPr>
          <p:cNvSpPr txBox="1"/>
          <p:nvPr/>
        </p:nvSpPr>
        <p:spPr>
          <a:xfrm>
            <a:off x="659361" y="2149453"/>
            <a:ext cx="1315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fissi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626F44-FD72-3DFA-12AE-5D73F3E1A322}"/>
              </a:ext>
            </a:extLst>
          </p:cNvPr>
          <p:cNvSpPr txBox="1"/>
          <p:nvPr/>
        </p:nvSpPr>
        <p:spPr>
          <a:xfrm>
            <a:off x="588398" y="3734364"/>
            <a:ext cx="1542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variabili</a:t>
            </a:r>
          </a:p>
        </p:txBody>
      </p:sp>
      <p:sp>
        <p:nvSpPr>
          <p:cNvPr id="2" name="Rectangle: Rounded Corners 21">
            <a:extLst>
              <a:ext uri="{FF2B5EF4-FFF2-40B4-BE49-F238E27FC236}">
                <a16:creationId xmlns:a16="http://schemas.microsoft.com/office/drawing/2014/main" id="{BAB72B38-B283-729E-30A0-900B18E230C3}"/>
              </a:ext>
            </a:extLst>
          </p:cNvPr>
          <p:cNvSpPr/>
          <p:nvPr/>
        </p:nvSpPr>
        <p:spPr>
          <a:xfrm>
            <a:off x="4553895" y="897168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Consumi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Materie</a:t>
            </a:r>
            <a:r>
              <a:rPr lang="en-US" sz="1400" b="1" dirty="0">
                <a:solidFill>
                  <a:srgbClr val="252323"/>
                </a:solidFill>
              </a:rPr>
              <a:t> prime e </a:t>
            </a:r>
            <a:r>
              <a:rPr lang="en-US" sz="1400" b="1" dirty="0" err="1">
                <a:solidFill>
                  <a:srgbClr val="252323"/>
                </a:solidFill>
              </a:rPr>
              <a:t>materiali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consumo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2AF0330A-0D61-87FA-C766-BDEB1F612AC6}"/>
              </a:ext>
            </a:extLst>
          </p:cNvPr>
          <p:cNvSpPr/>
          <p:nvPr/>
        </p:nvSpPr>
        <p:spPr>
          <a:xfrm>
            <a:off x="4553895" y="3462168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Costo</a:t>
            </a:r>
            <a:r>
              <a:rPr lang="en-US" sz="1400" b="1" dirty="0">
                <a:solidFill>
                  <a:srgbClr val="252323"/>
                </a:solidFill>
              </a:rPr>
              <a:t> del </a:t>
            </a:r>
            <a:r>
              <a:rPr lang="en-US" sz="1400" b="1" dirty="0" err="1">
                <a:solidFill>
                  <a:srgbClr val="252323"/>
                </a:solidFill>
              </a:rPr>
              <a:t>personale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C15B764-C860-F893-B3EA-6BB95F0157DB}"/>
              </a:ext>
            </a:extLst>
          </p:cNvPr>
          <p:cNvSpPr/>
          <p:nvPr/>
        </p:nvSpPr>
        <p:spPr>
          <a:xfrm>
            <a:off x="4636736" y="1691235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EC64CFD-DAD9-2ED6-0541-5383E6798D1B}"/>
              </a:ext>
            </a:extLst>
          </p:cNvPr>
          <p:cNvSpPr/>
          <p:nvPr/>
        </p:nvSpPr>
        <p:spPr>
          <a:xfrm>
            <a:off x="4636736" y="1867455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D0FBF64-3726-B4DD-49C0-C22C02345269}"/>
              </a:ext>
            </a:extLst>
          </p:cNvPr>
          <p:cNvSpPr/>
          <p:nvPr/>
        </p:nvSpPr>
        <p:spPr>
          <a:xfrm>
            <a:off x="4645137" y="2223117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285C98B-945C-56DD-D060-2AB069B078FF}"/>
              </a:ext>
            </a:extLst>
          </p:cNvPr>
          <p:cNvSpPr/>
          <p:nvPr/>
        </p:nvSpPr>
        <p:spPr>
          <a:xfrm>
            <a:off x="4588173" y="4173002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B3FE206-4A41-55FA-A2EA-0CF88EBDB3B2}"/>
              </a:ext>
            </a:extLst>
          </p:cNvPr>
          <p:cNvSpPr/>
          <p:nvPr/>
        </p:nvSpPr>
        <p:spPr>
          <a:xfrm>
            <a:off x="4588173" y="4355001"/>
            <a:ext cx="760662" cy="1140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057D0B1-B17C-6E32-74EE-CC08BD52B657}"/>
              </a:ext>
            </a:extLst>
          </p:cNvPr>
          <p:cNvSpPr/>
          <p:nvPr/>
        </p:nvSpPr>
        <p:spPr>
          <a:xfrm>
            <a:off x="4588172" y="4551537"/>
            <a:ext cx="2686567" cy="1140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1EEA753-FF51-1DCF-C27B-12466F27DE95}"/>
              </a:ext>
            </a:extLst>
          </p:cNvPr>
          <p:cNvSpPr/>
          <p:nvPr/>
        </p:nvSpPr>
        <p:spPr>
          <a:xfrm>
            <a:off x="4588172" y="4746805"/>
            <a:ext cx="1319323" cy="92423"/>
          </a:xfrm>
          <a:prstGeom prst="rect">
            <a:avLst/>
          </a:prstGeom>
          <a:solidFill>
            <a:srgbClr val="DB504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ctangle: Rounded Corners 18">
            <a:extLst>
              <a:ext uri="{FF2B5EF4-FFF2-40B4-BE49-F238E27FC236}">
                <a16:creationId xmlns:a16="http://schemas.microsoft.com/office/drawing/2014/main" id="{2BD0240F-B7BE-BFC0-11A2-61E015267DE4}"/>
              </a:ext>
            </a:extLst>
          </p:cNvPr>
          <p:cNvSpPr/>
          <p:nvPr/>
        </p:nvSpPr>
        <p:spPr>
          <a:xfrm>
            <a:off x="8132151" y="33365"/>
            <a:ext cx="3959635" cy="130437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FDC9059-12DA-3972-0432-88DBAFAD4DD0}"/>
              </a:ext>
            </a:extLst>
          </p:cNvPr>
          <p:cNvSpPr txBox="1"/>
          <p:nvPr/>
        </p:nvSpPr>
        <p:spPr>
          <a:xfrm>
            <a:off x="8302834" y="98216"/>
            <a:ext cx="3438407" cy="120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Cost </a:t>
            </a:r>
            <a:r>
              <a:rPr lang="it-IT" dirty="0" err="1">
                <a:solidFill>
                  <a:schemeClr val="bg1"/>
                </a:solidFill>
              </a:rPr>
              <a:t>driven</a:t>
            </a:r>
            <a:r>
              <a:rPr lang="it-IT" dirty="0">
                <a:solidFill>
                  <a:schemeClr val="bg1"/>
                </a:solidFill>
              </a:rPr>
              <a:t>: Volume di produzione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Oggetto di costo: sistemi di aspirazione da cucina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7D29D2F-8CCA-9FEA-09E2-65474E96D8D3}"/>
              </a:ext>
            </a:extLst>
          </p:cNvPr>
          <p:cNvSpPr/>
          <p:nvPr/>
        </p:nvSpPr>
        <p:spPr>
          <a:xfrm>
            <a:off x="4636736" y="2053459"/>
            <a:ext cx="2273862" cy="9599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6192D82-6D73-ECCF-0B98-0DD1153DB577}"/>
              </a:ext>
            </a:extLst>
          </p:cNvPr>
          <p:cNvSpPr/>
          <p:nvPr/>
        </p:nvSpPr>
        <p:spPr>
          <a:xfrm>
            <a:off x="4636736" y="2411169"/>
            <a:ext cx="558660" cy="1157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EB66899-2071-283A-D7BD-C487C534F0C7}"/>
              </a:ext>
            </a:extLst>
          </p:cNvPr>
          <p:cNvSpPr/>
          <p:nvPr/>
        </p:nvSpPr>
        <p:spPr>
          <a:xfrm>
            <a:off x="4645137" y="2779584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80C8CAA2-20D8-E478-61DD-4D2087B77818}"/>
              </a:ext>
            </a:extLst>
          </p:cNvPr>
          <p:cNvSpPr/>
          <p:nvPr/>
        </p:nvSpPr>
        <p:spPr>
          <a:xfrm>
            <a:off x="4645137" y="2583515"/>
            <a:ext cx="70369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EA93843-35A6-F92B-201E-1E34AD52ABE9}"/>
              </a:ext>
            </a:extLst>
          </p:cNvPr>
          <p:cNvSpPr/>
          <p:nvPr/>
        </p:nvSpPr>
        <p:spPr>
          <a:xfrm>
            <a:off x="4645136" y="2943913"/>
            <a:ext cx="3171769" cy="124031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27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211783"/>
            <a:ext cx="588844" cy="588844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18" name="Segnaposto contenuto 17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9BD20454-E2DC-D3C9-F081-A9B05C2AD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118" y="1253331"/>
            <a:ext cx="8258137" cy="4351338"/>
          </a:xfr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89A132C-603E-56A0-5438-0ABD7531498E}"/>
              </a:ext>
            </a:extLst>
          </p:cNvPr>
          <p:cNvSpPr/>
          <p:nvPr/>
        </p:nvSpPr>
        <p:spPr>
          <a:xfrm>
            <a:off x="405937" y="1442301"/>
            <a:ext cx="1899941" cy="1698464"/>
          </a:xfrm>
          <a:prstGeom prst="roundRect">
            <a:avLst/>
          </a:prstGeom>
          <a:solidFill>
            <a:srgbClr val="96C4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91F4A6D-B99C-0E1B-57AA-C62BB1522B8B}"/>
              </a:ext>
            </a:extLst>
          </p:cNvPr>
          <p:cNvSpPr/>
          <p:nvPr/>
        </p:nvSpPr>
        <p:spPr>
          <a:xfrm>
            <a:off x="405937" y="3140765"/>
            <a:ext cx="1899941" cy="1698463"/>
          </a:xfrm>
          <a:prstGeom prst="roundRect">
            <a:avLst/>
          </a:prstGeom>
          <a:solidFill>
            <a:srgbClr val="DB504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0314D3-52EE-19ED-B4D6-BC2F3D4547CC}"/>
              </a:ext>
            </a:extLst>
          </p:cNvPr>
          <p:cNvSpPr txBox="1"/>
          <p:nvPr/>
        </p:nvSpPr>
        <p:spPr>
          <a:xfrm>
            <a:off x="659361" y="1809700"/>
            <a:ext cx="1315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fissi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36CC04-F621-F7D9-5518-2311944EE732}"/>
              </a:ext>
            </a:extLst>
          </p:cNvPr>
          <p:cNvSpPr txBox="1"/>
          <p:nvPr/>
        </p:nvSpPr>
        <p:spPr>
          <a:xfrm>
            <a:off x="588398" y="3394611"/>
            <a:ext cx="1542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variabili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E2C9FE-F4B1-31D7-D0F3-8690872FF3AA}"/>
              </a:ext>
            </a:extLst>
          </p:cNvPr>
          <p:cNvSpPr/>
          <p:nvPr/>
        </p:nvSpPr>
        <p:spPr>
          <a:xfrm>
            <a:off x="3867993" y="160222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D0948D-9753-522A-97AD-8D41ECEE75EE}"/>
              </a:ext>
            </a:extLst>
          </p:cNvPr>
          <p:cNvSpPr/>
          <p:nvPr/>
        </p:nvSpPr>
        <p:spPr>
          <a:xfrm>
            <a:off x="3867993" y="177844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892B90A-3BF1-7F32-19B3-B89FB32551E0}"/>
              </a:ext>
            </a:extLst>
          </p:cNvPr>
          <p:cNvSpPr/>
          <p:nvPr/>
        </p:nvSpPr>
        <p:spPr>
          <a:xfrm>
            <a:off x="3867993" y="1964446"/>
            <a:ext cx="2140434" cy="155191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5BC8907-DCCA-9F2E-F3FC-1326B3DE141F}"/>
              </a:ext>
            </a:extLst>
          </p:cNvPr>
          <p:cNvSpPr/>
          <p:nvPr/>
        </p:nvSpPr>
        <p:spPr>
          <a:xfrm>
            <a:off x="3867992" y="2176543"/>
            <a:ext cx="1666959" cy="146310"/>
          </a:xfrm>
          <a:prstGeom prst="rect">
            <a:avLst/>
          </a:prstGeom>
          <a:solidFill>
            <a:srgbClr val="DB504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0A0B268-BEBB-A306-D891-61CE99F7DE9D}"/>
              </a:ext>
            </a:extLst>
          </p:cNvPr>
          <p:cNvSpPr/>
          <p:nvPr/>
        </p:nvSpPr>
        <p:spPr>
          <a:xfrm>
            <a:off x="3867993" y="235276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755ED10-4BFE-8F73-F9F7-E024B243AA6B}"/>
              </a:ext>
            </a:extLst>
          </p:cNvPr>
          <p:cNvSpPr/>
          <p:nvPr/>
        </p:nvSpPr>
        <p:spPr>
          <a:xfrm>
            <a:off x="3867993" y="2538767"/>
            <a:ext cx="176711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74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7274" y="106307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Bibliografia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86532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5"/>
            <a:ext cx="475153" cy="475153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231991"/>
            <a:ext cx="556228" cy="5562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0B13B8-1876-2CFA-0664-54CFF778C9B9}"/>
              </a:ext>
            </a:extLst>
          </p:cNvPr>
          <p:cNvSpPr txBox="1"/>
          <p:nvPr/>
        </p:nvSpPr>
        <p:spPr>
          <a:xfrm>
            <a:off x="659360" y="1320577"/>
            <a:ext cx="10694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https://investors.elica.com/files/kit/relazione-finanziaria-annuale-2022.pdf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22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Costi</a:t>
            </a:r>
            <a:r>
              <a:rPr lang="en-US" dirty="0"/>
              <a:t> e </a:t>
            </a:r>
            <a:r>
              <a:rPr lang="en-US" dirty="0" err="1"/>
              <a:t>Ricavi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/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" y="-1"/>
            <a:ext cx="6861897" cy="686189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7984993" y="135213"/>
            <a:ext cx="3225398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7984993" y="1243489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capitali</a:t>
            </a:r>
            <a:r>
              <a:rPr lang="en-US" sz="1400" dirty="0">
                <a:solidFill>
                  <a:srgbClr val="252323"/>
                </a:solidFill>
              </a:rPr>
              <a:t>, in </a:t>
            </a:r>
            <a:r>
              <a:rPr lang="en-US" sz="1400" dirty="0" err="1">
                <a:solidFill>
                  <a:srgbClr val="252323"/>
                </a:solidFill>
              </a:rPr>
              <a:t>particolare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s.p.a</a:t>
            </a:r>
            <a:r>
              <a:rPr lang="en-US" sz="1400" dirty="0">
                <a:solidFill>
                  <a:srgbClr val="252323"/>
                </a:solidFill>
              </a:rPr>
              <a:t>. (</a:t>
            </a:r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per </a:t>
            </a:r>
            <a:r>
              <a:rPr lang="en-US" sz="1400" dirty="0" err="1">
                <a:solidFill>
                  <a:srgbClr val="252323"/>
                </a:solidFill>
              </a:rPr>
              <a:t>azioni</a:t>
            </a:r>
            <a:r>
              <a:rPr lang="en-US" sz="1400" dirty="0">
                <a:solidFill>
                  <a:srgbClr val="252323"/>
                </a:solidFill>
              </a:rPr>
              <a:t>), di </a:t>
            </a:r>
            <a:r>
              <a:rPr lang="en-US" sz="1400" dirty="0" err="1">
                <a:solidFill>
                  <a:srgbClr val="252323"/>
                </a:solidFill>
              </a:rPr>
              <a:t>grandi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dimensioni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7984993" y="3693697"/>
            <a:ext cx="3225398" cy="150747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14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7984993" y="2469936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>
                <a:solidFill>
                  <a:srgbClr val="252323"/>
                </a:solidFill>
              </a:rPr>
              <a:t>L</a:t>
            </a:r>
            <a:r>
              <a:rPr lang="it-IT" sz="1400" dirty="0" err="1">
                <a:solidFill>
                  <a:srgbClr val="252323"/>
                </a:solidFill>
              </a:rPr>
              <a:t>eader</a:t>
            </a:r>
            <a:r>
              <a:rPr lang="it-IT" sz="1400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8139739" y="2551248"/>
            <a:ext cx="1353450" cy="452311"/>
          </a:xfrm>
          <a:prstGeom prst="roundRect">
            <a:avLst>
              <a:gd name="adj" fmla="val 45236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7984993" y="5311118"/>
            <a:ext cx="3225398" cy="131212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Principalmente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indirizzati</a:t>
            </a:r>
            <a:r>
              <a:rPr lang="en-US" sz="1400" dirty="0">
                <a:solidFill>
                  <a:srgbClr val="252323"/>
                </a:solidFill>
              </a:rPr>
              <a:t> verso la </a:t>
            </a:r>
            <a:r>
              <a:rPr lang="en-US" sz="1400" dirty="0" err="1">
                <a:solidFill>
                  <a:srgbClr val="252323"/>
                </a:solidFill>
              </a:rPr>
              <a:t>distribuzione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presso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rivenditori</a:t>
            </a:r>
            <a:r>
              <a:rPr lang="en-US" sz="1400" dirty="0">
                <a:solidFill>
                  <a:srgbClr val="252323"/>
                </a:solidFill>
              </a:rPr>
              <a:t>, </a:t>
            </a:r>
            <a:r>
              <a:rPr lang="en-US" sz="1400" dirty="0" err="1">
                <a:solidFill>
                  <a:srgbClr val="252323"/>
                </a:solidFill>
              </a:rPr>
              <a:t>quali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negozi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arredamenti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171235" y="1324735"/>
            <a:ext cx="1005249" cy="420175"/>
          </a:xfrm>
          <a:prstGeom prst="roundRect">
            <a:avLst>
              <a:gd name="adj" fmla="val 42718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139739" y="3760746"/>
            <a:ext cx="2191464" cy="408223"/>
          </a:xfrm>
          <a:prstGeom prst="roundRect">
            <a:avLst>
              <a:gd name="adj" fmla="val 457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8139739" y="5432080"/>
            <a:ext cx="1457953" cy="428959"/>
          </a:xfrm>
          <a:prstGeom prst="roundRect">
            <a:avLst>
              <a:gd name="adj" fmla="val 4718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4589" y="2850901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123" y="282957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2977" y="282957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2151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027" y="3303760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2514" y="1795769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300" dirty="0">
                <a:solidFill>
                  <a:srgbClr val="F7E1D7"/>
                </a:solidFill>
              </a:rPr>
              <a:t>Ermanno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7903" y="282957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274" y="316678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8" y="3291195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0594" y="4065091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7338" y="384078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3553" y="318811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57" y="3312520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7588" y="1514578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3348" y="316678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52" y="3291195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0529" y="4049001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273" y="382469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3488" y="317202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2" y="3296430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0734" y="1483891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6494" y="316678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98" y="3291195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123" y="4065091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5867" y="384078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082" y="318811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86" y="3312520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200" y="1736992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4960" y="318811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64" y="3312520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7AE98D8-86CF-387E-B823-4156FB1F4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" y="417066"/>
            <a:ext cx="1348627" cy="1348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picture containing circle, screenshot, clock, design&#10;&#10;Description automatically generated">
            <a:extLst>
              <a:ext uri="{FF2B5EF4-FFF2-40B4-BE49-F238E27FC236}">
                <a16:creationId xmlns:a16="http://schemas.microsoft.com/office/drawing/2014/main" id="{482F049A-0F47-7208-26A6-CD975C2B92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78" y="5344134"/>
            <a:ext cx="1346661" cy="1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958505" flipH="1">
            <a:off x="5707642" y="4496250"/>
            <a:ext cx="166689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7795350">
            <a:off x="4520381" y="4485868"/>
            <a:ext cx="170690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339402" y="1417285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9198" y="1610571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6841237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0200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37165" y="3745981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6889" y="3949545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41005" y="374598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2466" y="3925834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1313197" y="141242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13061" y="1509410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485606" y="5530270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9227" y="5614520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378977">
            <a:off x="6518167" y="3597772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149936">
            <a:off x="6466012" y="2282945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975434">
            <a:off x="3517159" y="2354949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991211">
            <a:off x="3321794" y="3630824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19" y="3496417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00" y="4392603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1" y="2206499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49" y="5592943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02" y="1530391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3" y="3888053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56" y="2264147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11" y="350978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77" y="4372737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6287298" y="2834640"/>
            <a:ext cx="0" cy="1159617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803011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900676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6287298" y="4018217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987593" y="384757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987593" y="1650825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99897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232446" y="165082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23244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</p:cNvCxnSpPr>
          <p:nvPr/>
        </p:nvCxnSpPr>
        <p:spPr>
          <a:xfrm flipV="1">
            <a:off x="7248516" y="2553807"/>
            <a:ext cx="983928" cy="1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1612446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1612445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979280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979279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8484223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8484222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884050" y="3994257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0AA4707-FFFF-B945-10A7-78F20BFB1D5A}"/>
              </a:ext>
            </a:extLst>
          </p:cNvPr>
          <p:cNvSpPr/>
          <p:nvPr/>
        </p:nvSpPr>
        <p:spPr>
          <a:xfrm>
            <a:off x="1695572" y="384757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39" name="Picture 38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0B72EEB-4E3E-E8BF-C8CA-469F38171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1" y="384757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D387199-86B9-884C-429D-A43B471CDAEF}"/>
              </a:ext>
            </a:extLst>
          </p:cNvPr>
          <p:cNvSpPr/>
          <p:nvPr/>
        </p:nvSpPr>
        <p:spPr>
          <a:xfrm>
            <a:off x="290721" y="179792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pic>
        <p:nvPicPr>
          <p:cNvPr id="42" name="Picture 41" descr="A person in a suit and tie&#10;&#10;Description automatically generated">
            <a:extLst>
              <a:ext uri="{FF2B5EF4-FFF2-40B4-BE49-F238E27FC236}">
                <a16:creationId xmlns:a16="http://schemas.microsoft.com/office/drawing/2014/main" id="{023EEEB5-48AB-41FB-569D-86B97094A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4" y="2172149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79BE67-931B-A5A7-6D65-672371AD88D8}"/>
              </a:ext>
            </a:extLst>
          </p:cNvPr>
          <p:cNvSpPr/>
          <p:nvPr/>
        </p:nvSpPr>
        <p:spPr>
          <a:xfrm>
            <a:off x="276403" y="3577153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45" name="Picture 44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0F4E3073-FD12-2508-83AF-91231EE9A7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72" y="2172149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B68917B-82AE-45D2-B3C2-1875F4572276}"/>
              </a:ext>
            </a:extLst>
          </p:cNvPr>
          <p:cNvSpPr/>
          <p:nvPr/>
        </p:nvSpPr>
        <p:spPr>
          <a:xfrm>
            <a:off x="1695572" y="3577152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791B131-150E-0922-85AA-CFFAA882B375}"/>
              </a:ext>
            </a:extLst>
          </p:cNvPr>
          <p:cNvSpPr/>
          <p:nvPr/>
        </p:nvSpPr>
        <p:spPr>
          <a:xfrm>
            <a:off x="3100419" y="357715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Giulio Cocci</a:t>
            </a:r>
          </a:p>
        </p:txBody>
      </p:sp>
      <p:pic>
        <p:nvPicPr>
          <p:cNvPr id="50" name="Picture 4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83DC399-6E40-AAE6-FED9-02C80A69E6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4" y="2172148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6309F00-32A4-F32B-FE89-28148E02674C}"/>
              </a:ext>
            </a:extLst>
          </p:cNvPr>
          <p:cNvCxnSpPr>
            <a:cxnSpLocks/>
          </p:cNvCxnSpPr>
          <p:nvPr/>
        </p:nvCxnSpPr>
        <p:spPr>
          <a:xfrm>
            <a:off x="7697227" y="3733526"/>
            <a:ext cx="0" cy="393857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9017E8-6C4E-AFB6-4E4B-9AC9838883AD}"/>
              </a:ext>
            </a:extLst>
          </p:cNvPr>
          <p:cNvCxnSpPr>
            <a:cxnSpLocks/>
          </p:cNvCxnSpPr>
          <p:nvPr/>
        </p:nvCxnSpPr>
        <p:spPr>
          <a:xfrm>
            <a:off x="8777242" y="2528060"/>
            <a:ext cx="0" cy="138629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7697227" y="25190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8786396" y="4477099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20664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7190297" y="2759719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7190295" y="3349093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2005 – 2006</a:t>
            </a:r>
          </a:p>
          <a:p>
            <a:pPr algn="ctr"/>
            <a:r>
              <a:rPr lang="en-US" sz="105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8279468" y="3792109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8279466" y="4381483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9293326" y="2779316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9293324" y="3368690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3789951" y="2779316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3789949" y="3368690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4930334" y="2773593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252323"/>
                </a:solidFill>
              </a:rPr>
              <a:t>Zhejiang </a:t>
            </a:r>
            <a:r>
              <a:rPr lang="en-US" sz="900" b="1" dirty="0" err="1">
                <a:solidFill>
                  <a:srgbClr val="252323"/>
                </a:solidFill>
              </a:rPr>
              <a:t>Elica</a:t>
            </a:r>
            <a:r>
              <a:rPr lang="en-US" sz="900" b="1" dirty="0">
                <a:solidFill>
                  <a:srgbClr val="252323"/>
                </a:solidFill>
              </a:rPr>
              <a:t> </a:t>
            </a:r>
            <a:r>
              <a:rPr lang="en-US" sz="900" b="1" dirty="0" err="1">
                <a:solidFill>
                  <a:srgbClr val="252323"/>
                </a:solidFill>
              </a:rPr>
              <a:t>Putian</a:t>
            </a:r>
            <a:r>
              <a:rPr lang="en-US" sz="9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4930332" y="3362967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8305489" y="5025202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8305487" y="5614576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10399196" y="2779316"/>
            <a:ext cx="101386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10399194" y="3368690"/>
            <a:ext cx="101386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2654465" y="277359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2654463" y="336296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6102986" y="2771941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6102984" y="3361315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1490913" y="278730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1490911" y="337667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>
            <a:cxnSpLocks/>
          </p:cNvCxnSpPr>
          <p:nvPr/>
        </p:nvCxnSpPr>
        <p:spPr>
          <a:xfrm>
            <a:off x="1951492" y="2500928"/>
            <a:ext cx="8954845" cy="2713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5980061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1494564" y="2958570"/>
            <a:ext cx="1013855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1494562" y="3405759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346876" y="2958570"/>
            <a:ext cx="1013855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346876" y="3391014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2CF7B-EDEB-94E7-A8E3-1385169AED13}"/>
              </a:ext>
            </a:extLst>
          </p:cNvPr>
          <p:cNvCxnSpPr>
            <a:cxnSpLocks/>
          </p:cNvCxnSpPr>
          <p:nvPr/>
        </p:nvCxnSpPr>
        <p:spPr>
          <a:xfrm>
            <a:off x="9814953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9BFB4C-9C4F-0FED-F598-12DB3EF2DBAA}"/>
              </a:ext>
            </a:extLst>
          </p:cNvPr>
          <p:cNvCxnSpPr>
            <a:cxnSpLocks/>
          </p:cNvCxnSpPr>
          <p:nvPr/>
        </p:nvCxnSpPr>
        <p:spPr>
          <a:xfrm>
            <a:off x="10889559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F0DC8A-0EEF-43D8-CC06-E1511B8F766E}"/>
              </a:ext>
            </a:extLst>
          </p:cNvPr>
          <p:cNvCxnSpPr>
            <a:cxnSpLocks/>
          </p:cNvCxnSpPr>
          <p:nvPr/>
        </p:nvCxnSpPr>
        <p:spPr>
          <a:xfrm>
            <a:off x="6608057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21AE26-AA93-594E-B668-6F98B5856EDD}"/>
              </a:ext>
            </a:extLst>
          </p:cNvPr>
          <p:cNvCxnSpPr>
            <a:cxnSpLocks/>
          </p:cNvCxnSpPr>
          <p:nvPr/>
        </p:nvCxnSpPr>
        <p:spPr>
          <a:xfrm>
            <a:off x="5450376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6DA1-2E02-BAA0-B0DB-CF9A774BA0AF}"/>
              </a:ext>
            </a:extLst>
          </p:cNvPr>
          <p:cNvCxnSpPr>
            <a:cxnSpLocks/>
          </p:cNvCxnSpPr>
          <p:nvPr/>
        </p:nvCxnSpPr>
        <p:spPr>
          <a:xfrm>
            <a:off x="4302482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909E2-A6D4-CEF0-7085-4BCD79C72CCC}"/>
              </a:ext>
            </a:extLst>
          </p:cNvPr>
          <p:cNvCxnSpPr>
            <a:cxnSpLocks/>
          </p:cNvCxnSpPr>
          <p:nvPr/>
        </p:nvCxnSpPr>
        <p:spPr>
          <a:xfrm>
            <a:off x="3172182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9BA254-048D-D0EC-60E9-E26EF4CAF222}"/>
              </a:ext>
            </a:extLst>
          </p:cNvPr>
          <p:cNvCxnSpPr>
            <a:cxnSpLocks/>
          </p:cNvCxnSpPr>
          <p:nvPr/>
        </p:nvCxnSpPr>
        <p:spPr>
          <a:xfrm>
            <a:off x="1990733" y="2468575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2E17A-09F7-219F-7832-6C4CBF62890C}"/>
              </a:ext>
            </a:extLst>
          </p:cNvPr>
          <p:cNvCxnSpPr>
            <a:cxnSpLocks/>
          </p:cNvCxnSpPr>
          <p:nvPr/>
        </p:nvCxnSpPr>
        <p:spPr>
          <a:xfrm>
            <a:off x="810654" y="270601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72D8D5-122C-F6C0-90F6-B1EDB5FCBA17}"/>
              </a:ext>
            </a:extLst>
          </p:cNvPr>
          <p:cNvCxnSpPr>
            <a:cxnSpLocks/>
          </p:cNvCxnSpPr>
          <p:nvPr/>
        </p:nvCxnSpPr>
        <p:spPr>
          <a:xfrm>
            <a:off x="2035048" y="2711020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3DA4-0141-B2BF-BE92-7B403E4626B1}"/>
              </a:ext>
            </a:extLst>
          </p:cNvPr>
          <p:cNvCxnSpPr>
            <a:cxnSpLocks/>
          </p:cNvCxnSpPr>
          <p:nvPr/>
        </p:nvCxnSpPr>
        <p:spPr>
          <a:xfrm flipH="1">
            <a:off x="781470" y="2736187"/>
            <a:ext cx="1291905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DD98B3-A1F3-C5DD-326B-4D4FB24C6341}"/>
              </a:ext>
            </a:extLst>
          </p:cNvPr>
          <p:cNvCxnSpPr>
            <a:cxnSpLocks/>
          </p:cNvCxnSpPr>
          <p:nvPr/>
        </p:nvCxnSpPr>
        <p:spPr>
          <a:xfrm>
            <a:off x="1393943" y="2469564"/>
            <a:ext cx="0" cy="26662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5C46FD-6D75-6A50-395E-AE30B8CAEDFA}"/>
              </a:ext>
            </a:extLst>
          </p:cNvPr>
          <p:cNvCxnSpPr>
            <a:cxnSpLocks/>
          </p:cNvCxnSpPr>
          <p:nvPr/>
        </p:nvCxnSpPr>
        <p:spPr>
          <a:xfrm flipH="1">
            <a:off x="1360731" y="2501732"/>
            <a:ext cx="801102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287BB8-59E1-294A-37DE-4BF0DEE33D41}"/>
              </a:ext>
            </a:extLst>
          </p:cNvPr>
          <p:cNvCxnSpPr>
            <a:cxnSpLocks/>
          </p:cNvCxnSpPr>
          <p:nvPr/>
        </p:nvCxnSpPr>
        <p:spPr>
          <a:xfrm>
            <a:off x="7663671" y="4095107"/>
            <a:ext cx="77565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2477</Words>
  <Application>Microsoft Office PowerPoint</Application>
  <PresentationFormat>Widescreen</PresentationFormat>
  <Paragraphs>225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Lorenzo Monaci</cp:lastModifiedBy>
  <cp:revision>406</cp:revision>
  <dcterms:created xsi:type="dcterms:W3CDTF">2023-05-01T09:13:01Z</dcterms:created>
  <dcterms:modified xsi:type="dcterms:W3CDTF">2023-05-17T16:18:56Z</dcterms:modified>
</cp:coreProperties>
</file>